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26" r:id="rId2"/>
    <p:sldId id="681" r:id="rId3"/>
    <p:sldId id="795" r:id="rId4"/>
    <p:sldId id="826" r:id="rId5"/>
    <p:sldId id="828" r:id="rId6"/>
    <p:sldId id="829" r:id="rId7"/>
    <p:sldId id="830" r:id="rId8"/>
    <p:sldId id="831" r:id="rId9"/>
    <p:sldId id="832" r:id="rId10"/>
    <p:sldId id="833" r:id="rId11"/>
    <p:sldId id="844" r:id="rId12"/>
    <p:sldId id="834" r:id="rId13"/>
    <p:sldId id="839" r:id="rId14"/>
    <p:sldId id="841" r:id="rId15"/>
    <p:sldId id="843" r:id="rId16"/>
    <p:sldId id="859" r:id="rId17"/>
    <p:sldId id="865" r:id="rId18"/>
    <p:sldId id="850" r:id="rId19"/>
    <p:sldId id="851" r:id="rId20"/>
    <p:sldId id="852" r:id="rId21"/>
    <p:sldId id="868" r:id="rId22"/>
    <p:sldId id="853" r:id="rId23"/>
    <p:sldId id="849" r:id="rId24"/>
    <p:sldId id="862" r:id="rId25"/>
    <p:sldId id="854" r:id="rId26"/>
    <p:sldId id="858" r:id="rId27"/>
    <p:sldId id="857" r:id="rId28"/>
    <p:sldId id="848" r:id="rId29"/>
    <p:sldId id="777" r:id="rId30"/>
    <p:sldId id="863" r:id="rId31"/>
    <p:sldId id="860" r:id="rId32"/>
    <p:sldId id="864" r:id="rId33"/>
    <p:sldId id="866" r:id="rId34"/>
    <p:sldId id="869" r:id="rId35"/>
    <p:sldId id="855" r:id="rId36"/>
    <p:sldId id="856" r:id="rId37"/>
    <p:sldId id="867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681"/>
            <p14:sldId id="795"/>
            <p14:sldId id="826"/>
            <p14:sldId id="828"/>
            <p14:sldId id="829"/>
            <p14:sldId id="830"/>
            <p14:sldId id="831"/>
            <p14:sldId id="832"/>
            <p14:sldId id="833"/>
            <p14:sldId id="844"/>
            <p14:sldId id="834"/>
            <p14:sldId id="839"/>
            <p14:sldId id="841"/>
            <p14:sldId id="843"/>
            <p14:sldId id="859"/>
            <p14:sldId id="865"/>
            <p14:sldId id="850"/>
            <p14:sldId id="851"/>
            <p14:sldId id="852"/>
            <p14:sldId id="868"/>
            <p14:sldId id="853"/>
            <p14:sldId id="849"/>
            <p14:sldId id="862"/>
            <p14:sldId id="854"/>
            <p14:sldId id="858"/>
            <p14:sldId id="857"/>
            <p14:sldId id="848"/>
            <p14:sldId id="777"/>
            <p14:sldId id="863"/>
            <p14:sldId id="860"/>
            <p14:sldId id="864"/>
            <p14:sldId id="866"/>
            <p14:sldId id="869"/>
          </p14:sldIdLst>
        </p14:section>
        <p14:section name="backup" id="{38F0F3F0-7FC8-4996-885D-D15301306022}">
          <p14:sldIdLst>
            <p14:sldId id="855"/>
            <p14:sldId id="856"/>
            <p14:sldId id="8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6"/>
    <p:restoredTop sz="95047" autoAdjust="0"/>
  </p:normalViewPr>
  <p:slideViewPr>
    <p:cSldViewPr snapToGrid="0">
      <p:cViewPr varScale="1">
        <p:scale>
          <a:sx n="73" d="100"/>
          <a:sy n="73" d="100"/>
        </p:scale>
        <p:origin x="78" y="762"/>
      </p:cViewPr>
      <p:guideLst>
        <p:guide orient="horz" pos="218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7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49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85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81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4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01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12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87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65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16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105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9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13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340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584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31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5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80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47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03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3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35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3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Density Functional Theory,</a:t>
            </a:r>
            <a:b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Dispersion</a:t>
            </a:r>
            <a:endParaRPr lang="en-US" altLang="en-US" sz="3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Unfortunately, no analytical derivation has been found for the correlation energy density even for UEG. Hence, instead, </a:t>
            </a:r>
            <a:r>
              <a:rPr lang="en-US" altLang="zh-TW" sz="2400" dirty="0" err="1"/>
              <a:t>Vosko</a:t>
            </a:r>
            <a:r>
              <a:rPr lang="en-US" altLang="zh-TW" sz="2400" dirty="0"/>
              <a:t>, Wilk, and </a:t>
            </a:r>
            <a:r>
              <a:rPr lang="en-US" altLang="zh-TW" sz="2400" dirty="0" err="1"/>
              <a:t>Nusair</a:t>
            </a:r>
            <a:r>
              <a:rPr lang="en-US" altLang="zh-TW" sz="2400" dirty="0"/>
              <a:t> (VWN) proposed a local functionals that </a:t>
            </a:r>
            <a:r>
              <a:rPr lang="en-US" altLang="zh-TW" sz="2400" i="1" dirty="0"/>
              <a:t>fit</a:t>
            </a:r>
            <a:r>
              <a:rPr lang="en-US" altLang="zh-TW" sz="2400" dirty="0"/>
              <a:t> numerical results of simulations of correlations energies from quantum Monte Carlo techniques.</a:t>
            </a:r>
            <a:endParaRPr lang="en-US" sz="2400" baseline="-25000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2CF3506-5E1D-4727-8E39-5CA23B91DA1A}"/>
              </a:ext>
            </a:extLst>
          </p:cNvPr>
          <p:cNvSpPr txBox="1"/>
          <p:nvPr/>
        </p:nvSpPr>
        <p:spPr>
          <a:xfrm>
            <a:off x="390544" y="5175910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constants A, x0, b, and c were fitted.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D207E-6B8F-4CB1-8DD7-6727CE35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716188"/>
            <a:ext cx="8137336" cy="16964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CE04070-BB92-4D4A-BEE6-30CBC956C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34"/>
          <a:stretch/>
        </p:blipFill>
        <p:spPr>
          <a:xfrm>
            <a:off x="616120" y="4417766"/>
            <a:ext cx="2450353" cy="7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Evaluation of the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complex form of the correlation function renders analytical integration of the KS equation impossible.  Therefore, the evaluation of KS equation is almost always performed on a numerical grid</a:t>
            </a:r>
            <a:endParaRPr lang="en-US" sz="2400" baseline="-25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F5E313-C70C-4032-B546-A680B1A3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39" y="2391820"/>
            <a:ext cx="7475707" cy="39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3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Combining the </a:t>
            </a:r>
            <a:r>
              <a:rPr lang="el-GR" altLang="zh-TW" sz="2400" dirty="0"/>
              <a:t>ε</a:t>
            </a:r>
            <a:r>
              <a:rPr lang="en-US" altLang="zh-TW" sz="2400" baseline="-25000" dirty="0"/>
              <a:t>X</a:t>
            </a:r>
            <a:r>
              <a:rPr lang="en-US" altLang="zh-TW" sz="2400" dirty="0"/>
              <a:t> and </a:t>
            </a:r>
            <a:r>
              <a:rPr lang="el-GR" altLang="zh-TW" sz="2400" dirty="0"/>
              <a:t>ε</a:t>
            </a:r>
            <a:r>
              <a:rPr lang="en-US" altLang="zh-TW" sz="2400" baseline="-25000" dirty="0"/>
              <a:t>C</a:t>
            </a:r>
            <a:r>
              <a:rPr lang="en-US" altLang="zh-TW" sz="2400" dirty="0"/>
              <a:t> gives us an exchange-correlation functional under the Local (Spin) Density Approximation (LSDA) called SVWN (Slater exchange + </a:t>
            </a:r>
            <a:r>
              <a:rPr lang="en-US" altLang="zh-TW" sz="2400" dirty="0" err="1"/>
              <a:t>Vosko</a:t>
            </a:r>
            <a:r>
              <a:rPr lang="en-US" altLang="zh-TW" sz="2400" dirty="0"/>
              <a:t>, Wilk, and </a:t>
            </a:r>
            <a:r>
              <a:rPr lang="en-US" altLang="zh-TW" sz="2400" dirty="0" err="1"/>
              <a:t>Nusair</a:t>
            </a:r>
            <a:r>
              <a:rPr lang="en-US" altLang="zh-TW" sz="2400" dirty="0"/>
              <a:t> correlation functionals). This is the LSDA used in B3LYP.</a:t>
            </a:r>
            <a:endParaRPr lang="en-US" altLang="zh-TW" sz="2400" baseline="-25000" dirty="0"/>
          </a:p>
          <a:p>
            <a:pPr algn="just"/>
            <a:r>
              <a:rPr lang="en-US" altLang="zh-TW" sz="2400" dirty="0"/>
              <a:t>It is not too hard to see that this is functional is going to fail catastrophically for electron distributions that deviate from UEG, which is nearly all the cases in real life.</a:t>
            </a:r>
          </a:p>
          <a:p>
            <a:pPr algn="just"/>
            <a:r>
              <a:rPr lang="en-US" altLang="zh-TW" sz="2400" dirty="0"/>
              <a:t>How do we go about improving the functional derivatives?</a:t>
            </a:r>
          </a:p>
        </p:txBody>
      </p:sp>
    </p:spTree>
    <p:extLst>
      <p:ext uri="{BB962C8B-B14F-4D97-AF65-F5344CB8AC3E}">
        <p14:creationId xmlns:p14="http://schemas.microsoft.com/office/powerpoint/2010/main" val="387218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3C3450-0DB7-44D7-A37D-7776D796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Jacob’s ladder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E128B99-2154-4247-81F5-F7C4309FE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l-GR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E128B99-2154-4247-81F5-F7C4309FE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AC1CE-1A19-4047-A3C0-074B1748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9100C9-9B4A-4BFE-AE35-645FB869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61" y="1865885"/>
            <a:ext cx="4056277" cy="44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Generalized gradient approximation (GGA)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correction to the UEG is the inclusion of an inhomogeneity correction factor (ICF). One of these corrections is functions that depend on the gradient of electron density</a:t>
            </a:r>
            <a:r>
              <a:rPr lang="zh-TW" altLang="en-US" sz="2400" dirty="0"/>
              <a:t> </a:t>
            </a:r>
            <a:r>
              <a:rPr lang="en-US" altLang="zh-TW" sz="2400" dirty="0"/>
              <a:t>(	  ). </a:t>
            </a:r>
            <a:endParaRPr lang="en-US" sz="2400" baseline="-25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3BEC62-601A-4741-AD72-D7A24950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346856"/>
            <a:ext cx="3249298" cy="9161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E96EA9-6BDB-411E-B3C0-20F30BD3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42" t="28223" r="9735" b="28652"/>
          <a:stretch/>
        </p:blipFill>
        <p:spPr>
          <a:xfrm>
            <a:off x="2835222" y="1961333"/>
            <a:ext cx="551219" cy="3698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C3EE25-4772-4D83-8FC4-B871AD7E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57" y="4052174"/>
            <a:ext cx="1421686" cy="53632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32B0FD2-C326-484B-BF5D-3DA891D02A07}"/>
              </a:ext>
            </a:extLst>
          </p:cNvPr>
          <p:cNvSpPr txBox="1"/>
          <p:nvPr/>
        </p:nvSpPr>
        <p:spPr>
          <a:xfrm>
            <a:off x="390544" y="3278738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err="1"/>
              <a:t>Becke</a:t>
            </a:r>
            <a:r>
              <a:rPr lang="en-US" altLang="zh-TW" sz="2400" dirty="0"/>
              <a:t> in 1988 and 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, Burke, </a:t>
            </a:r>
            <a:r>
              <a:rPr lang="en-US" altLang="zh-TW" sz="2400" dirty="0" err="1"/>
              <a:t>Ernzerhof</a:t>
            </a:r>
            <a:r>
              <a:rPr lang="en-US" altLang="zh-TW" sz="2400" dirty="0"/>
              <a:t> in 1996 proposed a simple ICF with dimensionless gradient 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altLang="zh-TW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en-US" sz="24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E600C7A-ED61-45F3-AD79-ADE2B0EB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20" y="4125421"/>
            <a:ext cx="2108280" cy="38983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6CCC2B-8AF4-4AA6-BE66-64BD5185925A}"/>
              </a:ext>
            </a:extLst>
          </p:cNvPr>
          <p:cNvSpPr txBox="1"/>
          <p:nvPr/>
        </p:nvSpPr>
        <p:spPr>
          <a:xfrm>
            <a:off x="2646022" y="421916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1D91754-02C2-42FC-93C8-3C998F80BC41}"/>
              </a:ext>
            </a:extLst>
          </p:cNvPr>
          <p:cNvSpPr txBox="1"/>
          <p:nvPr/>
        </p:nvSpPr>
        <p:spPr>
          <a:xfrm>
            <a:off x="390544" y="459207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with different non-linear parameters </a:t>
            </a:r>
            <a:r>
              <a:rPr lang="el-GR" altLang="zh-TW" sz="2400" dirty="0"/>
              <a:t>γ</a:t>
            </a:r>
            <a:endParaRPr lang="en-US" sz="2400" baseline="-250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D9A3163-3E31-410B-85A4-4A9CEACE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783" y="4052174"/>
            <a:ext cx="1284555" cy="534653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818A9DE6-F29D-423A-AD7E-31C513B656F3}"/>
              </a:ext>
            </a:extLst>
          </p:cNvPr>
          <p:cNvSpPr txBox="1"/>
          <p:nvPr/>
        </p:nvSpPr>
        <p:spPr>
          <a:xfrm>
            <a:off x="4497319" y="4117448"/>
            <a:ext cx="8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and</a:t>
            </a:r>
            <a:endParaRPr lang="en-US" sz="2400" baseline="-25000" dirty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A77DC6CD-15D4-41ED-B4F0-9C55AF5220D2}"/>
              </a:ext>
            </a:extLst>
          </p:cNvPr>
          <p:cNvSpPr txBox="1"/>
          <p:nvPr/>
        </p:nvSpPr>
        <p:spPr>
          <a:xfrm>
            <a:off x="390544" y="5053743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GGA exchange functionals: B88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), PW91, PBE, </a:t>
            </a:r>
            <a:r>
              <a:rPr lang="en-US" altLang="zh-TW" sz="2400" dirty="0" err="1"/>
              <a:t>revPBE</a:t>
            </a:r>
            <a:r>
              <a:rPr lang="en-US" altLang="zh-TW" sz="2400" dirty="0"/>
              <a:t>, RPBE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 and Burke)</a:t>
            </a:r>
          </a:p>
          <a:p>
            <a:pPr algn="just"/>
            <a:r>
              <a:rPr lang="en-US" altLang="zh-TW" sz="2400" dirty="0"/>
              <a:t>Some common GGA correlation functionals: P86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LYP (Parr), PW91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)0, PBE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 and Burke)</a:t>
            </a:r>
          </a:p>
        </p:txBody>
      </p:sp>
    </p:spTree>
    <p:extLst>
      <p:ext uri="{BB962C8B-B14F-4D97-AF65-F5344CB8AC3E}">
        <p14:creationId xmlns:p14="http://schemas.microsoft.com/office/powerpoint/2010/main" val="370918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Meta-GGA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Naturally, the next level improvement comes from the Laplacian of the density and the kinetic energy density. These two quantities are related:</a:t>
            </a:r>
            <a:endParaRPr lang="en-US" sz="2400" baseline="-25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3BEC62-601A-4741-AD72-D7A24950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18" y="3242067"/>
            <a:ext cx="3772755" cy="9166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2990512-A1C6-451F-AAED-6312961B107F}"/>
              </a:ext>
            </a:extLst>
          </p:cNvPr>
          <p:cNvSpPr txBox="1"/>
          <p:nvPr/>
        </p:nvSpPr>
        <p:spPr>
          <a:xfrm>
            <a:off x="4302374" y="354271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BD6F98-B32E-4E75-BDF7-571E426AC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20" y="1977525"/>
            <a:ext cx="3955880" cy="80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BC5272-4316-4323-887C-F36A09EB8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t="1972"/>
          <a:stretch/>
        </p:blipFill>
        <p:spPr>
          <a:xfrm>
            <a:off x="4599710" y="3252815"/>
            <a:ext cx="4087090" cy="917081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8594A9C2-90A9-4465-AF14-CDE0827B6C5E}"/>
              </a:ext>
            </a:extLst>
          </p:cNvPr>
          <p:cNvSpPr txBox="1"/>
          <p:nvPr/>
        </p:nvSpPr>
        <p:spPr>
          <a:xfrm>
            <a:off x="390544" y="2783479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corresponding exchange energy is</a:t>
            </a:r>
            <a:endParaRPr lang="en-US" sz="2400" baseline="-250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19A51C-8F0A-4034-8EDF-8842C6BB4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26"/>
          <a:stretch/>
        </p:blipFill>
        <p:spPr>
          <a:xfrm>
            <a:off x="616121" y="4699896"/>
            <a:ext cx="1196425" cy="41625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C73DA6A-6C38-46C0-8A13-44E2426DD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303" y="4632112"/>
            <a:ext cx="2230256" cy="484039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51A4AFE2-12AB-4AC2-921E-5260C70D0B2D}"/>
              </a:ext>
            </a:extLst>
          </p:cNvPr>
          <p:cNvSpPr txBox="1"/>
          <p:nvPr/>
        </p:nvSpPr>
        <p:spPr>
          <a:xfrm>
            <a:off x="390544" y="4168145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With the kinetic energy density ICF function being</a:t>
            </a:r>
            <a:endParaRPr lang="en-US" sz="24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F067C5B-BCFA-4526-B13C-DC615F29BC4A}"/>
              </a:ext>
            </a:extLst>
          </p:cNvPr>
          <p:cNvSpPr txBox="1"/>
          <p:nvPr/>
        </p:nvSpPr>
        <p:spPr>
          <a:xfrm>
            <a:off x="1813429" y="4731341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CD880A-013E-4F59-BA89-212821AF3DCB}"/>
              </a:ext>
            </a:extLst>
          </p:cNvPr>
          <p:cNvSpPr txBox="1"/>
          <p:nvPr/>
        </p:nvSpPr>
        <p:spPr>
          <a:xfrm>
            <a:off x="390544" y="5116151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GGA exchange-correlation functionals: TPSS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SCAN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M06L (</a:t>
            </a:r>
            <a:r>
              <a:rPr lang="en-US" altLang="zh-TW" sz="2400" dirty="0" err="1"/>
              <a:t>Truhlar</a:t>
            </a:r>
            <a:r>
              <a:rPr lang="en-US" altLang="zh-TW" sz="2400" dirty="0"/>
              <a:t>), B97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), </a:t>
            </a:r>
            <a:r>
              <a:rPr lang="en-US" altLang="zh-TW" sz="2400" dirty="0" err="1"/>
              <a:t>mBEEF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Bligaard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135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1D411-6A2C-4F64-9785-E0CB5D2C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pure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70340-3080-4F61-B863-11A3073C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EC089-5A02-42AF-A0AB-97181C33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589465-B115-4ABF-A473-B41F211E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4308"/>
            <a:ext cx="8229600" cy="27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/Practice/Week4/Exercise2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/>
              <a:t>xc_r.sub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-n 10 </a:t>
            </a:r>
            <a:r>
              <a:rPr lang="en-US" dirty="0" err="1"/>
              <a:t>qstat</a:t>
            </a:r>
            <a:r>
              <a:rPr lang="en-US" dirty="0"/>
              <a:t> -u ${USER}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the submitted job disappears from </a:t>
            </a:r>
            <a:r>
              <a:rPr lang="en-US" dirty="0" err="1"/>
              <a:t>qstat</a:t>
            </a:r>
            <a:r>
              <a:rPr lang="en-US" dirty="0"/>
              <a:t>, open </a:t>
            </a:r>
            <a:r>
              <a:rPr lang="en-US" dirty="0" err="1"/>
              <a:t>pure_functional_properties.ipynb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pure_functional_sie_plot.ipynb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36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61E0E-D186-4A04-B564-BD7493F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6F4C5-71E3-4616-B067-8248550AD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10A583-C208-4A08-A4D8-604EB21B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E2D4FE-8D46-47DD-9088-46002FC0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879893"/>
            <a:ext cx="8048625" cy="381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D9F33C-A29A-43DE-A47F-6455B06DCAAB}"/>
              </a:ext>
            </a:extLst>
          </p:cNvPr>
          <p:cNvSpPr txBox="1"/>
          <p:nvPr/>
        </p:nvSpPr>
        <p:spPr>
          <a:xfrm>
            <a:off x="0" y="6516949"/>
            <a:ext cx="4598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Medvedev, M. G.; </a:t>
            </a:r>
            <a:r>
              <a:rPr lang="en-US" sz="800" dirty="0" err="1">
                <a:effectLst/>
              </a:rPr>
              <a:t>Bushmarinov</a:t>
            </a:r>
            <a:r>
              <a:rPr lang="en-US" sz="800" dirty="0">
                <a:effectLst/>
              </a:rPr>
              <a:t>, I. S.; Sun, J.; </a:t>
            </a:r>
            <a:r>
              <a:rPr lang="en-US" sz="800" dirty="0" err="1">
                <a:effectLst/>
              </a:rPr>
              <a:t>Perdew</a:t>
            </a:r>
            <a:r>
              <a:rPr lang="en-US" sz="800" dirty="0">
                <a:effectLst/>
              </a:rPr>
              <a:t>, J. P.; </a:t>
            </a:r>
            <a:r>
              <a:rPr lang="en-US" sz="800" dirty="0" err="1">
                <a:effectLst/>
              </a:rPr>
              <a:t>Lyssenko</a:t>
            </a:r>
            <a:r>
              <a:rPr lang="en-US" sz="800" dirty="0">
                <a:effectLst/>
              </a:rPr>
              <a:t>, K. A. Density Functional Theory Is Straying from the Path toward the Exact Functional.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2017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355</a:t>
            </a:r>
            <a:r>
              <a:rPr lang="en-US" sz="800" dirty="0">
                <a:effectLst/>
              </a:rPr>
              <a:t> (6320), 49–52. </a:t>
            </a:r>
          </a:p>
        </p:txBody>
      </p:sp>
    </p:spTree>
    <p:extLst>
      <p:ext uri="{BB962C8B-B14F-4D97-AF65-F5344CB8AC3E}">
        <p14:creationId xmlns:p14="http://schemas.microsoft.com/office/powerpoint/2010/main" val="51743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8183B-8445-42EF-99F0-905C1A6C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88F735-BDAE-4700-86D9-CDD2DECE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B19C01-1277-4F41-AA1B-25199E616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9893"/>
            <a:ext cx="822960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9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835-382F-4677-F5CA-998C07FA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2716-0D24-092A-E39D-1943E3053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Chapter 8 in </a:t>
            </a:r>
            <a:r>
              <a:rPr lang="en-US" altLang="zh-TW" dirty="0"/>
              <a:t>Cramer, C. J. </a:t>
            </a:r>
            <a:r>
              <a:rPr lang="en-US" altLang="zh-TW" i="1" dirty="0"/>
              <a:t>Essentials of Computational Chemistry: Theories and Models</a:t>
            </a:r>
            <a:r>
              <a:rPr lang="en-US" altLang="zh-TW" dirty="0"/>
              <a:t>; John Wiley &amp; Sons, 2013.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Cohen, A. J.; Mori-Sánchez, P.; Yang, W. Challenges for Density Functional Theory. </a:t>
            </a:r>
            <a:r>
              <a:rPr lang="en-US" i="1" dirty="0">
                <a:effectLst/>
              </a:rPr>
              <a:t>Chem. Rev.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2012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112</a:t>
            </a:r>
            <a:r>
              <a:rPr lang="en-US" dirty="0">
                <a:effectLst/>
              </a:rPr>
              <a:t> (1), 289–320.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effectLst/>
              </a:rPr>
              <a:t>Mardirossian</a:t>
            </a:r>
            <a:r>
              <a:rPr lang="en-US" dirty="0">
                <a:effectLst/>
              </a:rPr>
              <a:t>, N.; Head-Gordon, M. Thirty Years of Density Functional Theory in Computational Chemistry: An Overview and Extensive Assessment of 200 Density Functionals. </a:t>
            </a:r>
            <a:r>
              <a:rPr lang="en-US" i="1" dirty="0">
                <a:effectLst/>
              </a:rPr>
              <a:t>Molecular Physics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2017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115</a:t>
            </a:r>
            <a:r>
              <a:rPr lang="en-US" dirty="0">
                <a:effectLst/>
              </a:rPr>
              <a:t> (19), 2315–2372.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C9141-92B4-F88E-8353-69DCFF6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38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1BD4EE-D41A-4B6D-9DFF-6F709F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A03241-CD87-466A-87C7-A7E5FC1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400A34-D22C-4A21-97E4-D6351B88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8" y="843950"/>
            <a:ext cx="5546784" cy="28482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81487F-50B2-47A7-8C24-58DBD138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08" y="3702317"/>
            <a:ext cx="5547600" cy="28588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44F2C3-B9EE-40B1-A059-18C5C9299797}"/>
              </a:ext>
            </a:extLst>
          </p:cNvPr>
          <p:cNvSpPr txBox="1"/>
          <p:nvPr/>
        </p:nvSpPr>
        <p:spPr>
          <a:xfrm>
            <a:off x="692728" y="20833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M06L</a:t>
            </a:r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CF9949-145B-4D56-8F9D-42F1CFA8ADB6}"/>
              </a:ext>
            </a:extLst>
          </p:cNvPr>
          <p:cNvSpPr txBox="1"/>
          <p:nvPr/>
        </p:nvSpPr>
        <p:spPr>
          <a:xfrm>
            <a:off x="756847" y="49470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6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1BD4EE-D41A-4B6D-9DFF-6F709F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DFT non-empirical?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A03241-CD87-466A-87C7-A7E5FC1A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4955F8-7426-46F8-B80F-FDFD2358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" b="1"/>
          <a:stretch/>
        </p:blipFill>
        <p:spPr>
          <a:xfrm>
            <a:off x="1096063" y="710817"/>
            <a:ext cx="6951873" cy="60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Issues with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Limitations persist: (1) self-interaction error (SIE), (2) long-range dynamic correlation (dispersion), and (3) strong correlation.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F0CDD-A9B9-44E6-B1E7-FFDC88A9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10" y="1773382"/>
            <a:ext cx="5499344" cy="46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DEAF6-155B-43C9-A9DD-B41421A86624}"/>
              </a:ext>
            </a:extLst>
          </p:cNvPr>
          <p:cNvSpPr txBox="1"/>
          <p:nvPr/>
        </p:nvSpPr>
        <p:spPr>
          <a:xfrm>
            <a:off x="221673" y="2675433"/>
            <a:ext cx="232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self-interaction error</a:t>
            </a:r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DEDD9E-1C59-47A2-AF4F-D5B369CB5219}"/>
              </a:ext>
            </a:extLst>
          </p:cNvPr>
          <p:cNvSpPr txBox="1"/>
          <p:nvPr/>
        </p:nvSpPr>
        <p:spPr>
          <a:xfrm>
            <a:off x="221673" y="5082873"/>
            <a:ext cx="1981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strong correlation</a:t>
            </a:r>
            <a:endParaRPr 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B1EE53-A852-488D-B64C-A0EE231F5AB9}"/>
              </a:ext>
            </a:extLst>
          </p:cNvPr>
          <p:cNvSpPr txBox="1"/>
          <p:nvPr/>
        </p:nvSpPr>
        <p:spPr>
          <a:xfrm>
            <a:off x="0" y="6519446"/>
            <a:ext cx="357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Cohen, A. J.; Mori-Sánchez, P.; Yang, W. Insights into Current Limitations of Density Functional Theory.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2008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321</a:t>
            </a:r>
            <a:r>
              <a:rPr lang="en-US" sz="800" dirty="0">
                <a:effectLst/>
              </a:rPr>
              <a:t> (5890), 792–794. </a:t>
            </a:r>
          </a:p>
        </p:txBody>
      </p:sp>
    </p:spTree>
    <p:extLst>
      <p:ext uri="{BB962C8B-B14F-4D97-AF65-F5344CB8AC3E}">
        <p14:creationId xmlns:p14="http://schemas.microsoft.com/office/powerpoint/2010/main" val="221772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Global hybrid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the first issue, one way to mitigate it is to replace fractions of the exchange functional with  exact exchange (HF exchange) at all </a:t>
            </a:r>
            <a:r>
              <a:rPr lang="en-US" altLang="zh-TW" sz="2400" b="1" dirty="0"/>
              <a:t>r</a:t>
            </a:r>
            <a:r>
              <a:rPr lang="en-US" altLang="zh-TW" sz="2400" dirty="0"/>
              <a:t>. This is called the global hybrid functional (non-local DFT).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36C805-1718-4010-AEB5-22D8DC21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346856"/>
            <a:ext cx="5272062" cy="562500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6990C68D-45AC-4C54-B6A6-EB91A9DDFC25}"/>
              </a:ext>
            </a:extLst>
          </p:cNvPr>
          <p:cNvSpPr txBox="1"/>
          <p:nvPr/>
        </p:nvSpPr>
        <p:spPr>
          <a:xfrm>
            <a:off x="390544" y="290935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example, c</a:t>
            </a:r>
            <a:r>
              <a:rPr lang="en-US" altLang="zh-TW" sz="2400" baseline="-25000" dirty="0"/>
              <a:t>x</a:t>
            </a:r>
            <a:r>
              <a:rPr lang="en-US" altLang="zh-TW" sz="2400" dirty="0"/>
              <a:t> for B3LYP is 20%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A044E7-62E5-4EEB-BAD6-F8BE3EDB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0" y="3371020"/>
            <a:ext cx="7126422" cy="1107995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4479015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GH-GGA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B3LYP (</a:t>
            </a:r>
            <a:r>
              <a:rPr lang="en-US" altLang="zh-TW" sz="2400" dirty="0" err="1"/>
              <a:t>Becke</a:t>
            </a:r>
            <a:r>
              <a:rPr lang="en-US" altLang="zh-TW" sz="2400" dirty="0"/>
              <a:t>, Par), PBE0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, Burke)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305083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GH-meta-GGA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 err="1"/>
              <a:t>TPSSh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SCAN0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B97M (Head-Gordon), M06 (</a:t>
            </a:r>
            <a:r>
              <a:rPr lang="en-US" altLang="zh-TW" sz="2400" dirty="0" err="1"/>
              <a:t>Truhlar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02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A949C-CB81-4738-8150-0432854F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GH-DFT performance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A7B2F-8838-4EC1-8FF7-7CC22B3F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811BDE-5EEF-46E6-A7AE-F5F03852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F797FB-0BD9-4B36-95AF-B4D2C32EE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9"/>
          <a:stretch/>
        </p:blipFill>
        <p:spPr>
          <a:xfrm>
            <a:off x="1439693" y="879893"/>
            <a:ext cx="6264613" cy="2843364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AF5BF4A-312D-40AC-BEF3-9FB411451672}"/>
              </a:ext>
            </a:extLst>
          </p:cNvPr>
          <p:cNvGrpSpPr/>
          <p:nvPr/>
        </p:nvGrpSpPr>
        <p:grpSpPr>
          <a:xfrm>
            <a:off x="2830748" y="3791351"/>
            <a:ext cx="3482502" cy="2843364"/>
            <a:chOff x="6203003" y="4289305"/>
            <a:chExt cx="3482502" cy="28433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D10CDC-7A86-40FC-AEB1-BE943497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504"/>
            <a:stretch/>
          </p:blipFill>
          <p:spPr>
            <a:xfrm>
              <a:off x="6896910" y="4289305"/>
              <a:ext cx="2788595" cy="284336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64E86A0-9851-4A90-BC18-BD155069F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11"/>
            <a:stretch/>
          </p:blipFill>
          <p:spPr>
            <a:xfrm>
              <a:off x="6203003" y="4289305"/>
              <a:ext cx="693907" cy="284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36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Scaling issue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DFT exhibits a lower scaling with respect to the size of the AO basis. This is because we can expand density using an auxiliary basis.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99678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This </a:t>
            </a:r>
            <a:r>
              <a:rPr lang="en-US" altLang="zh-TW" sz="2400" i="1" dirty="0"/>
              <a:t>density fitting</a:t>
            </a:r>
            <a:r>
              <a:rPr lang="en-US" altLang="zh-TW" sz="2400" dirty="0"/>
              <a:t> scheme effectively reduces the scaling of  DFT from 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 (	) to N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M. Hence, the scaling bottleneck of DFT resides at matrix diagonalization (N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E0FFB-BDB1-41EF-8F68-25883087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977525"/>
            <a:ext cx="2463502" cy="100599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81EA619-B4A2-4AD2-90B9-511C59F6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t="82264" r="34208"/>
          <a:stretch/>
        </p:blipFill>
        <p:spPr>
          <a:xfrm>
            <a:off x="3110199" y="2256314"/>
            <a:ext cx="2463502" cy="67528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4769DD-4A9A-4329-92F2-749970BC8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0" r="45823" b="29512"/>
          <a:stretch/>
        </p:blipFill>
        <p:spPr>
          <a:xfrm>
            <a:off x="2354500" y="3441344"/>
            <a:ext cx="875084" cy="37349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6999B75A-9FA5-4067-A97D-A62465A074C7}"/>
              </a:ext>
            </a:extLst>
          </p:cNvPr>
          <p:cNvSpPr txBox="1"/>
          <p:nvPr/>
        </p:nvSpPr>
        <p:spPr>
          <a:xfrm>
            <a:off x="390544" y="419094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It is obvious then that GH-DFT has a higher scaling than pure DFT due to the need to solve for the HF</a:t>
            </a:r>
            <a:r>
              <a:rPr lang="zh-TW" altLang="en-US" sz="2400" dirty="0"/>
              <a:t> </a:t>
            </a:r>
            <a:r>
              <a:rPr lang="en-US" altLang="zh-TW" sz="2400" dirty="0"/>
              <a:t>exchange using KS orbitals (N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). Therefore, the application of GH-DFT is limited to smaller system sizes than pure DFT.</a:t>
            </a:r>
          </a:p>
        </p:txBody>
      </p:sp>
    </p:spTree>
    <p:extLst>
      <p:ext uri="{BB962C8B-B14F-4D97-AF65-F5344CB8AC3E}">
        <p14:creationId xmlns:p14="http://schemas.microsoft.com/office/powerpoint/2010/main" val="378147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Errors in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F0CDD-A9B9-44E6-B1E7-FFDC88A9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58" y="796233"/>
            <a:ext cx="6344484" cy="53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B1EE53-A852-488D-B64C-A0EE231F5AB9}"/>
              </a:ext>
            </a:extLst>
          </p:cNvPr>
          <p:cNvSpPr txBox="1"/>
          <p:nvPr/>
        </p:nvSpPr>
        <p:spPr>
          <a:xfrm>
            <a:off x="0" y="6519446"/>
            <a:ext cx="357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</a:rPr>
              <a:t>Cohen, A. J.; Mori-Sánchez, P.; Yang, W. Insights into Current Limitations of Density Functional Theory. </a:t>
            </a:r>
            <a:r>
              <a:rPr lang="en-US" sz="800" i="1" dirty="0">
                <a:effectLst/>
              </a:rPr>
              <a:t>Science</a:t>
            </a:r>
            <a:r>
              <a:rPr lang="en-US" sz="800" dirty="0">
                <a:effectLst/>
              </a:rPr>
              <a:t> </a:t>
            </a:r>
            <a:r>
              <a:rPr lang="en-US" sz="800" b="1" dirty="0">
                <a:effectLst/>
              </a:rPr>
              <a:t>2008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321</a:t>
            </a:r>
            <a:r>
              <a:rPr lang="en-US" sz="800" dirty="0">
                <a:effectLst/>
              </a:rPr>
              <a:t> (5890), 792–794. </a:t>
            </a:r>
          </a:p>
        </p:txBody>
      </p:sp>
    </p:spTree>
    <p:extLst>
      <p:ext uri="{BB962C8B-B14F-4D97-AF65-F5344CB8AC3E}">
        <p14:creationId xmlns:p14="http://schemas.microsoft.com/office/powerpoint/2010/main" val="181408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Range separation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Since SIE tends to exacerbate at long range, one way to mitigate this issue is to treat the amount of exact exchange differently at different distance.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A044E7-62E5-4EEB-BAD6-F8BE3EDB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19" y="3177854"/>
            <a:ext cx="5143855" cy="870776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4049479"/>
            <a:ext cx="8296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These functionals are turned range-separated hybrid (RSH) functionals. Depending on at longer or shorter range the HF exchange is turned on, they can be further separated into long- or short-range corrected hybrid functionals.</a:t>
            </a:r>
          </a:p>
          <a:p>
            <a:pPr algn="just"/>
            <a:r>
              <a:rPr lang="en-US" altLang="zh-TW" sz="2400" dirty="0"/>
              <a:t>Some common RSH-DFT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CAM-B3LYP (Handy), wPBE0 (</a:t>
            </a:r>
            <a:r>
              <a:rPr lang="en-US" altLang="zh-TW" sz="2400" dirty="0" err="1"/>
              <a:t>Perdew</a:t>
            </a:r>
            <a:r>
              <a:rPr lang="en-US" altLang="zh-TW" sz="2400" dirty="0"/>
              <a:t>), wB97X (Head-Gordon)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348CA0-6523-431C-AAF3-4FE855886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19" y="1977525"/>
            <a:ext cx="4568723" cy="7434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B14F9D-ED40-4083-BD2B-2CBFEB4B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19" y="2721060"/>
            <a:ext cx="5974865" cy="4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58190-3320-40C2-8390-00555C91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Range separation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AF5FBC-936A-429E-B98A-59ADEEBC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4FC436-C97C-439C-B5DC-D362D644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891B93-C60B-4C2F-A2BE-58A74ECC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2265"/>
            <a:ext cx="8229600" cy="4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5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6A00-6562-D712-6EC0-E27AC34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A577-828F-3556-9A18-C414D9A8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351822" cy="54087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 err="1"/>
              <a:t>CompChem</a:t>
            </a:r>
            <a:r>
              <a:rPr lang="en-US" dirty="0"/>
              <a:t>/Practice/Week4/Exercise3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/>
              <a:t>xc_r.sub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-n 10 </a:t>
            </a:r>
            <a:r>
              <a:rPr lang="en-US" dirty="0" err="1"/>
              <a:t>qstat</a:t>
            </a:r>
            <a:r>
              <a:rPr lang="en-US" dirty="0"/>
              <a:t> -u ${USER}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the submitted job disappears from </a:t>
            </a:r>
            <a:r>
              <a:rPr lang="en-US" dirty="0" err="1"/>
              <a:t>qstat</a:t>
            </a:r>
            <a:r>
              <a:rPr lang="en-US" dirty="0"/>
              <a:t>, open </a:t>
            </a:r>
            <a:r>
              <a:rPr lang="en-US" dirty="0" err="1"/>
              <a:t>hybrid_functional_sie_plot.ipynb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hybrid_functional_dispersion_plot.ipynb</a:t>
            </a:r>
            <a:r>
              <a:rPr lang="en-US" dirty="0"/>
              <a:t> and run it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65352-CE5D-D251-7D96-3AB78F5A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3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Existence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To prove that the ground-state density defines the operator that described the external potential experienced by the electrons, Hohenberg and Kohn proceeded via </a:t>
            </a:r>
            <a:r>
              <a:rPr lang="en-US" altLang="zh-TW" sz="2400" i="1" dirty="0" err="1"/>
              <a:t>reductio</a:t>
            </a:r>
            <a:r>
              <a:rPr lang="en-US" altLang="zh-TW" sz="2400" i="1" dirty="0"/>
              <a:t> ad absurdum</a:t>
            </a:r>
            <a:r>
              <a:rPr lang="en-US" altLang="zh-TW" sz="2400" dirty="0"/>
              <a:t> (</a:t>
            </a:r>
            <a:r>
              <a:rPr lang="zh-TW" altLang="en-US" sz="2400" dirty="0"/>
              <a:t>歸謬法</a:t>
            </a:r>
            <a:r>
              <a:rPr lang="en-US" altLang="zh-TW" sz="2400" dirty="0"/>
              <a:t>):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364371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Add and substrate the Hamiltonian b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0F9B6C-8564-4B3C-8098-E4B6FDB0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3177854"/>
            <a:ext cx="3140615" cy="46166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E7C1102-FCF6-4C2A-9300-45ECC1A45D8D}"/>
              </a:ext>
            </a:extLst>
          </p:cNvPr>
          <p:cNvSpPr txBox="1"/>
          <p:nvPr/>
        </p:nvSpPr>
        <p:spPr>
          <a:xfrm>
            <a:off x="390544" y="234685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expectation value of the Hamiltonian a over the wave function b much be higher than the ground state energy of 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5C60D2-5EE2-46A2-B587-4D1BC5EB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4" y="4105379"/>
            <a:ext cx="6334793" cy="17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1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Double hybrid DFT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We have talked about ways to correct for the exchange interaction, which we know the asymptotic limit (self-interaction free for one energy). The correlation energy does not seem to have a systematic way to improve.</a:t>
            </a:r>
            <a:endParaRPr lang="en-US" sz="2400" dirty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34685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One way in the wave function theory to improve it is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177555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Some common DH-DFT exchange-correlation functionals:</a:t>
            </a:r>
            <a:r>
              <a:rPr lang="zh-TW" altLang="en-US" sz="2400" dirty="0"/>
              <a:t> </a:t>
            </a:r>
            <a:r>
              <a:rPr lang="en-US" altLang="zh-TW" sz="2400" dirty="0"/>
              <a:t>B2PLYP (Grimme), PBE0-DH (Adamo), wB97X-2 (Head-Gordon)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02ADC4-3C45-4A5E-AD0D-BE229A5D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1" y="2808521"/>
            <a:ext cx="3955879" cy="791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3F00ADE-08DC-42C5-9F27-68372AD7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1" y="4070825"/>
            <a:ext cx="5171836" cy="110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34AB5A-FD9B-4EC3-9D7D-EA259BF93FAE}"/>
              </a:ext>
            </a:extLst>
          </p:cNvPr>
          <p:cNvSpPr txBox="1"/>
          <p:nvPr/>
        </p:nvSpPr>
        <p:spPr>
          <a:xfrm>
            <a:off x="390544" y="360442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Naturally, we will adapt it in DFT (however, the scaling is N</a:t>
            </a:r>
            <a:r>
              <a:rPr lang="en-US" altLang="zh-TW" sz="2400" baseline="30000" dirty="0"/>
              <a:t>5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98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DFT and dispersion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dispersion (long range dynamic correlation), there are two commonly employed ways to correct for it</a:t>
            </a:r>
            <a:endParaRPr lang="en-US" sz="2400" dirty="0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E822078-1A7E-43AC-93A8-4890DBC8E686}"/>
              </a:ext>
            </a:extLst>
          </p:cNvPr>
          <p:cNvSpPr txBox="1"/>
          <p:nvPr/>
        </p:nvSpPr>
        <p:spPr>
          <a:xfrm>
            <a:off x="390544" y="500556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Non-local corrected functional: VV10 functionals {functional}-V.</a:t>
            </a:r>
          </a:p>
          <a:p>
            <a:pPr algn="just"/>
            <a:r>
              <a:rPr lang="en-US" altLang="zh-TW" sz="2400" dirty="0"/>
              <a:t>Empirical dispersion corrections: D, D2, D3, D4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024E98-95CD-4A93-95F2-AC65D56B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2439190"/>
            <a:ext cx="4911186" cy="8395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4846A8-3A91-4498-8115-37B7E925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1" y="4109783"/>
            <a:ext cx="6183513" cy="89578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6EC27FEB-676C-4FA1-A18E-4DC8EF83E4AC}"/>
              </a:ext>
            </a:extLst>
          </p:cNvPr>
          <p:cNvSpPr txBox="1"/>
          <p:nvPr/>
        </p:nvSpPr>
        <p:spPr>
          <a:xfrm>
            <a:off x="390544" y="1608193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 empirical damped atom-atom potential trained as an additive correction to the final energy 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0EF452D-8246-4EA4-992F-A58D38C88155}"/>
              </a:ext>
            </a:extLst>
          </p:cNvPr>
          <p:cNvSpPr txBox="1"/>
          <p:nvPr/>
        </p:nvSpPr>
        <p:spPr>
          <a:xfrm>
            <a:off x="390544" y="327878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 additional term, whose parameters were previously fitted, in the KS equation that account for dispersion.</a:t>
            </a:r>
          </a:p>
        </p:txBody>
      </p:sp>
    </p:spTree>
    <p:extLst>
      <p:ext uri="{BB962C8B-B14F-4D97-AF65-F5344CB8AC3E}">
        <p14:creationId xmlns:p14="http://schemas.microsoft.com/office/powerpoint/2010/main" val="381072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DFT and dispersion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E0EDD8-505B-4DF5-A9D6-486D7536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2245392"/>
            <a:ext cx="8054502" cy="24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2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Static correlation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Lastly, DFT and all other single reference (determinant) methods suffer from errors due to strong (static) correlation.  </a:t>
            </a:r>
            <a:endParaRPr 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194776E-162D-4E1E-B926-2E5A3C3A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04" y="1733789"/>
            <a:ext cx="5545791" cy="466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52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How good is good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387A38-0A19-41FB-8081-E0BC5FD8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5" y="775626"/>
            <a:ext cx="3745150" cy="26898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D2A6E0-3362-45C9-A923-8D750F75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00" y="756130"/>
            <a:ext cx="3744000" cy="27093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E22B0C-455E-47D8-B84A-F1A1ADEA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55" y="3719100"/>
            <a:ext cx="3744000" cy="2681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512628-8A41-4100-9D33-85DB14554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00" y="3705676"/>
            <a:ext cx="3744000" cy="26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0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Adiabatic connection method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TW" sz="2400" dirty="0"/>
              <a:t>For SIE, one way to mitigate it is to replace fractions of the exchange functional with  exact exchange (HF exchange) at all </a:t>
            </a:r>
            <a:r>
              <a:rPr lang="en-US" altLang="zh-TW" sz="2400" b="1" dirty="0"/>
              <a:t>r</a:t>
            </a:r>
            <a:r>
              <a:rPr lang="en-US" altLang="zh-TW" sz="2400" dirty="0"/>
              <a:t>. This is called the global hybrid functional.</a:t>
            </a:r>
            <a:endParaRPr 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57000C-A003-47FE-8758-A46456B4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" y="3916516"/>
            <a:ext cx="4521453" cy="8957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8B950A-1EBD-4600-B926-5C59F0E2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1" y="4857113"/>
            <a:ext cx="4022823" cy="4687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D8F6CA-C4C6-4C63-A54D-54A2FA53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92" y="5425292"/>
            <a:ext cx="3751828" cy="4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26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Adiabatic connection method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982E94-CAFB-46C9-B1DC-1E7B3DED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" y="953490"/>
            <a:ext cx="7912218" cy="54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2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An empirical way to mitigate SIE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DFT exhibits a lower scaling with respect to the size of the AO basis. This is because we can expand density using an auxiliary basis.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689552-14E8-4EDF-BB6D-A8F4548CC79E}"/>
              </a:ext>
            </a:extLst>
          </p:cNvPr>
          <p:cNvSpPr txBox="1"/>
          <p:nvPr/>
        </p:nvSpPr>
        <p:spPr>
          <a:xfrm>
            <a:off x="390544" y="299678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This </a:t>
            </a:r>
            <a:r>
              <a:rPr lang="en-US" altLang="zh-TW" sz="2400" i="1" dirty="0"/>
              <a:t>density fitting</a:t>
            </a:r>
            <a:r>
              <a:rPr lang="en-US" altLang="zh-TW" sz="2400" dirty="0"/>
              <a:t> scheme effectively reduces the scaling of  DFT from 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 (	) to N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M. Hence, the scaling bottleneck of DFT resides at matrix diagonalization (N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).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E0FFB-BDB1-41EF-8F68-25883087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977525"/>
            <a:ext cx="2463502" cy="100599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81EA619-B4A2-4AD2-90B9-511C59F6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t="82264" r="34208"/>
          <a:stretch/>
        </p:blipFill>
        <p:spPr>
          <a:xfrm>
            <a:off x="3110199" y="2256314"/>
            <a:ext cx="2463502" cy="67528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4769DD-4A9A-4329-92F2-749970BC8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0" r="45823" b="29512"/>
          <a:stretch/>
        </p:blipFill>
        <p:spPr>
          <a:xfrm>
            <a:off x="2354500" y="3441344"/>
            <a:ext cx="875084" cy="37349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6999B75A-9FA5-4067-A97D-A62465A074C7}"/>
              </a:ext>
            </a:extLst>
          </p:cNvPr>
          <p:cNvSpPr txBox="1"/>
          <p:nvPr/>
        </p:nvSpPr>
        <p:spPr>
          <a:xfrm>
            <a:off x="390544" y="419094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It is obvious then that GH-DFT has a higher scaling than pure DFT due to the need to solve for the HF</a:t>
            </a:r>
            <a:r>
              <a:rPr lang="zh-TW" altLang="en-US" sz="2400" dirty="0"/>
              <a:t> </a:t>
            </a:r>
            <a:r>
              <a:rPr lang="en-US" altLang="zh-TW" sz="2400" dirty="0"/>
              <a:t>exchange using KS orbitals (N</a:t>
            </a:r>
            <a:r>
              <a:rPr lang="en-US" altLang="zh-TW" sz="2400" baseline="30000" dirty="0"/>
              <a:t>4</a:t>
            </a:r>
            <a:r>
              <a:rPr lang="en-US" altLang="zh-TW" sz="2400" dirty="0"/>
              <a:t>). Therefore, the application of GH-DFT is limited to smaller system sizes than pure DFT.</a:t>
            </a:r>
          </a:p>
        </p:txBody>
      </p:sp>
    </p:spTree>
    <p:extLst>
      <p:ext uri="{BB962C8B-B14F-4D97-AF65-F5344CB8AC3E}">
        <p14:creationId xmlns:p14="http://schemas.microsoft.com/office/powerpoint/2010/main" val="132445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Existence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Since the potentials v are one-electron operators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344648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Add these two equations together</a:t>
            </a:r>
            <a:endParaRPr lang="en-US" sz="2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7C1102-FCF6-4C2A-9300-45ECC1A45D8D}"/>
              </a:ext>
            </a:extLst>
          </p:cNvPr>
          <p:cNvSpPr txBox="1"/>
          <p:nvPr/>
        </p:nvSpPr>
        <p:spPr>
          <a:xfrm>
            <a:off x="390544" y="2069858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Since a and b are dummy variables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1EDE87-FFE0-45B9-8F96-729D1DE5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4" y="1238861"/>
            <a:ext cx="5604400" cy="8309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73349F-E2FF-4C54-9A02-1381C739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4" y="2539887"/>
            <a:ext cx="5923579" cy="90660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899AF2-3A80-4F4F-8403-839C7037AAD2}"/>
              </a:ext>
            </a:extLst>
          </p:cNvPr>
          <p:cNvGrpSpPr/>
          <p:nvPr/>
        </p:nvGrpSpPr>
        <p:grpSpPr>
          <a:xfrm>
            <a:off x="558244" y="3958154"/>
            <a:ext cx="8388906" cy="1660985"/>
            <a:chOff x="558244" y="3917872"/>
            <a:chExt cx="8388906" cy="166098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081B12D-BA65-4ACF-AB81-B11662575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244" y="3917872"/>
              <a:ext cx="8388906" cy="166098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5E65432-9F59-47EE-A8AB-8976BC3F8219}"/>
                </a:ext>
              </a:extLst>
            </p:cNvPr>
            <p:cNvSpPr/>
            <p:nvPr/>
          </p:nvSpPr>
          <p:spPr>
            <a:xfrm>
              <a:off x="8750300" y="5264150"/>
              <a:ext cx="196850" cy="314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570411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which is impossible.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042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Hohenberg-Kohn Variational Theorem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HK existence theorem proves that </a:t>
            </a:r>
            <a:r>
              <a:rPr lang="en-US" altLang="zh-TW" sz="2400" i="1" dirty="0"/>
              <a:t>the non-degenerate ground-state density must determine the external potential, and thus the Hamiltonian, and thus the wave function</a:t>
            </a:r>
            <a:r>
              <a:rPr lang="en-US" altLang="zh-TW" sz="2400" dirty="0"/>
              <a:t>. However, it does not tell us how to predict the density.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34685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Since density determines H and </a:t>
            </a:r>
            <a:r>
              <a:rPr lang="el-GR" altLang="zh-TW" sz="2400" dirty="0"/>
              <a:t>Ψ</a:t>
            </a:r>
            <a:r>
              <a:rPr lang="en-US" altLang="zh-TW" sz="2400" dirty="0"/>
              <a:t>, we can</a:t>
            </a:r>
            <a:r>
              <a:rPr lang="zh-TW" altLang="en-US" sz="2400" dirty="0"/>
              <a:t> </a:t>
            </a:r>
            <a:r>
              <a:rPr lang="en-US" altLang="zh-TW" sz="2400" dirty="0"/>
              <a:t>keep varying the density and its associated H and </a:t>
            </a:r>
            <a:r>
              <a:rPr lang="el-GR" altLang="zh-TW" sz="2400" dirty="0"/>
              <a:t>Ψ</a:t>
            </a:r>
            <a:r>
              <a:rPr lang="en-US" altLang="zh-TW" sz="2400" dirty="0"/>
              <a:t> until the energy converges</a:t>
            </a:r>
            <a:r>
              <a:rPr lang="zh-TW" altLang="en-US" sz="2400" dirty="0"/>
              <a:t> </a:t>
            </a:r>
            <a:r>
              <a:rPr lang="en-US" altLang="zh-TW" sz="2400" dirty="0"/>
              <a:t>by the variational principle.</a:t>
            </a:r>
            <a:endParaRPr lang="en-US" sz="2400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3948623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But this is no difference from the HF theory…</a:t>
            </a:r>
            <a:endParaRPr 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604FAD-C18F-4CB8-9484-9D460864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47185"/>
            <a:ext cx="4939729" cy="4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Kohn-Sham SCF methodology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Let’s assume a fictitious system of non-interacting electrons that have the same ground-state density as the real system in which electrons do interact.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1994987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We can write the energy functional of this density as</a:t>
            </a:r>
            <a:endParaRPr lang="en-US" sz="2400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F879602-87AD-4A7C-BDBD-6B006D394F79}"/>
              </a:ext>
            </a:extLst>
          </p:cNvPr>
          <p:cNvSpPr txBox="1"/>
          <p:nvPr/>
        </p:nvSpPr>
        <p:spPr>
          <a:xfrm>
            <a:off x="390544" y="2800962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the form of orbital expression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E01F74-2508-4FF4-A6D8-6CACACCA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2487296"/>
            <a:ext cx="8468190" cy="2840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EC4176-FD7F-42DC-9D85-5392D110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5" y="3265522"/>
            <a:ext cx="7416248" cy="2088182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5353704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which	is a Slater determinant and</a:t>
            </a:r>
            <a:r>
              <a:rPr lang="zh-TW" altLang="en-US" sz="2400" dirty="0"/>
              <a:t> </a:t>
            </a:r>
            <a:r>
              <a:rPr lang="en-US" altLang="zh-TW" sz="2400" dirty="0" err="1"/>
              <a:t>E</a:t>
            </a:r>
            <a:r>
              <a:rPr lang="en-US" altLang="zh-TW" sz="2400" baseline="-25000" dirty="0" err="1"/>
              <a:t>xc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is the exchange-correlation energy, which is responsible to get </a:t>
            </a:r>
            <a:r>
              <a:rPr lang="el-GR" altLang="zh-TW" sz="2400" dirty="0"/>
              <a:t>Δ</a:t>
            </a:r>
            <a:r>
              <a:rPr lang="en-US" altLang="zh-TW" sz="2400" i="1" dirty="0"/>
              <a:t>T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+ </a:t>
            </a:r>
            <a:r>
              <a:rPr lang="el-GR" altLang="zh-TW" sz="2400" dirty="0"/>
              <a:t>Δ</a:t>
            </a:r>
            <a:r>
              <a:rPr lang="en-US" altLang="zh-TW" sz="2400" i="1" dirty="0"/>
              <a:t>V</a:t>
            </a:r>
            <a:r>
              <a:rPr lang="en-US" altLang="zh-TW" sz="2400" i="1" baseline="-25000" dirty="0"/>
              <a:t>ee</a:t>
            </a:r>
            <a:r>
              <a:rPr lang="en-US" altLang="zh-TW" sz="2400" dirty="0"/>
              <a:t>[</a:t>
            </a:r>
            <a:r>
              <a:rPr lang="el-GR" altLang="zh-TW" sz="2400" i="1" dirty="0"/>
              <a:t>ρ</a:t>
            </a:r>
            <a:r>
              <a:rPr lang="en-US" altLang="zh-TW" sz="2400" dirty="0"/>
              <a:t>(</a:t>
            </a:r>
            <a:r>
              <a:rPr lang="en-US" altLang="zh-TW" sz="2400" b="1" dirty="0"/>
              <a:t>r</a:t>
            </a:r>
            <a:r>
              <a:rPr lang="en-US" altLang="zh-TW" sz="2400" dirty="0"/>
              <a:t>)] correct.</a:t>
            </a:r>
            <a:endParaRPr 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69A8136-F019-45E1-87D2-DCABE17D6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95" t="14751" r="2673" b="69892"/>
          <a:stretch/>
        </p:blipFill>
        <p:spPr>
          <a:xfrm>
            <a:off x="1673543" y="5426555"/>
            <a:ext cx="514073" cy="3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Kohn-Sham SCF methodology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In the form of operator equation</a:t>
            </a:r>
            <a:endParaRPr lang="en-US" sz="2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3711359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We can obtain</a:t>
            </a:r>
            <a:r>
              <a:rPr lang="zh-TW" altLang="en-US" sz="2400" dirty="0"/>
              <a:t> </a:t>
            </a:r>
            <a:r>
              <a:rPr lang="en-US" altLang="zh-TW" sz="2400" dirty="0"/>
              <a:t>the orbitals from linear combination of atomic orbitals</a:t>
            </a:r>
            <a:endParaRPr 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388483-04B8-4B2A-A58E-8419DF01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1238861"/>
            <a:ext cx="2080782" cy="5128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7AD491-2C93-48F3-A9E6-4EA82DF9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5" y="1771701"/>
            <a:ext cx="7810252" cy="10409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AF4B3B-B9CA-4111-A6D4-040E0BD15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44" y="2812620"/>
            <a:ext cx="1629371" cy="89874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B6BB20C4-A675-4D5B-8B7E-960C058D3186}"/>
              </a:ext>
            </a:extLst>
          </p:cNvPr>
          <p:cNvSpPr txBox="1"/>
          <p:nvPr/>
        </p:nvSpPr>
        <p:spPr>
          <a:xfrm>
            <a:off x="2280211" y="3031157"/>
            <a:ext cx="41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is called functional derivative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E94130-B537-4375-8AFB-DF249B6E3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20" y="4542356"/>
            <a:ext cx="8070680" cy="9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3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Kohn-Sham SCF methodology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And we have seen a similar equation, which is just the HF equation in </a:t>
            </a:r>
            <a:r>
              <a:rPr lang="en-US" altLang="zh-TW" sz="2400" dirty="0" err="1"/>
              <a:t>Roothaan’s</a:t>
            </a:r>
            <a:r>
              <a:rPr lang="en-US" altLang="zh-TW" sz="2400" dirty="0"/>
              <a:t> form</a:t>
            </a:r>
            <a:endParaRPr 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904A1A-B7E4-42D6-ACF7-D2B25D80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1605238"/>
            <a:ext cx="6629634" cy="8775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EF105EFC-F9D9-408C-8C48-8971850A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6" y="2921676"/>
            <a:ext cx="4153528" cy="658368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3D34BD72-1134-4987-9A74-937B3CBF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5" t="7861"/>
          <a:stretch/>
        </p:blipFill>
        <p:spPr>
          <a:xfrm>
            <a:off x="558245" y="2482764"/>
            <a:ext cx="2796876" cy="438912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FAD495BB-2E2A-4AB8-9842-7E81BB024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45" y="3588249"/>
            <a:ext cx="5037011" cy="832494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E14BF5F-E156-4E80-AF38-FA0E023E7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45" y="4428948"/>
            <a:ext cx="6031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Functional form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Now, we just need a good expression for </a:t>
            </a:r>
            <a:r>
              <a:rPr lang="en-US" altLang="zh-TW" sz="2400" dirty="0" err="1"/>
              <a:t>V</a:t>
            </a:r>
            <a:r>
              <a:rPr lang="en-US" altLang="zh-TW" sz="2400" baseline="-25000" dirty="0" err="1"/>
              <a:t>xc</a:t>
            </a:r>
            <a:endParaRPr lang="en-US" sz="2400" baseline="-250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00C5294-5C30-4590-91D6-5D137E5ADAEE}"/>
              </a:ext>
            </a:extLst>
          </p:cNvPr>
          <p:cNvSpPr txBox="1"/>
          <p:nvPr/>
        </p:nvSpPr>
        <p:spPr>
          <a:xfrm>
            <a:off x="390544" y="1238861"/>
            <a:ext cx="82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For a uniform electron gas (UEG), such as in the fictitious substance “jellium” in which an infinite number of electrons in an infinite volume of space with a uniformly distributed positive charge, Ex was separately derived by Slater (</a:t>
            </a:r>
            <a:r>
              <a:rPr lang="el-GR" sz="2400" dirty="0"/>
              <a:t>α</a:t>
            </a:r>
            <a:r>
              <a:rPr lang="en-US" sz="2400" dirty="0"/>
              <a:t> = 1), Bloch and Dirac (</a:t>
            </a:r>
            <a:r>
              <a:rPr lang="el-GR" sz="2400" dirty="0"/>
              <a:t>α</a:t>
            </a:r>
            <a:r>
              <a:rPr lang="en-US" sz="2400" dirty="0"/>
              <a:t> = 2/3)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D926FE-4F6C-448A-B7C6-44B28B18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" y="3173812"/>
            <a:ext cx="5236040" cy="93141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E365282-2AC1-4952-8B26-9E54B33EE4FB}"/>
              </a:ext>
            </a:extLst>
          </p:cNvPr>
          <p:cNvSpPr txBox="1"/>
          <p:nvPr/>
        </p:nvSpPr>
        <p:spPr>
          <a:xfrm>
            <a:off x="390544" y="4101182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corresponding</a:t>
            </a:r>
            <a:r>
              <a:rPr lang="zh-TW" altLang="en-US" sz="2400" dirty="0"/>
              <a:t> </a:t>
            </a:r>
            <a:r>
              <a:rPr lang="en-US" altLang="zh-TW" sz="2400" dirty="0"/>
              <a:t>functional derivative, of ‘energy density’   </a:t>
            </a:r>
            <a:endParaRPr 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F92985-FD0A-4099-B330-298BC4C0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0" y="4562847"/>
            <a:ext cx="4609023" cy="925297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62CF3506-5E1D-4727-8E39-5CA23B91DA1A}"/>
              </a:ext>
            </a:extLst>
          </p:cNvPr>
          <p:cNvSpPr txBox="1"/>
          <p:nvPr/>
        </p:nvSpPr>
        <p:spPr>
          <a:xfrm>
            <a:off x="390544" y="5481511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This functional derivative cancels out self-interaction error in a UEG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58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33584</TotalTime>
  <Words>1898</Words>
  <Application>Microsoft Office PowerPoint</Application>
  <PresentationFormat>如螢幕大小 (4:3)</PresentationFormat>
  <Paragraphs>192</Paragraphs>
  <Slides>37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Wingdings</vt:lpstr>
      <vt:lpstr>Office 佈景主題</vt:lpstr>
      <vt:lpstr>Density Functional Theory, Dispersion</vt:lpstr>
      <vt:lpstr>Suggested reading</vt:lpstr>
      <vt:lpstr>The Hohenberg-Kohn Existence Theorem</vt:lpstr>
      <vt:lpstr>The Hohenberg-Kohn Existence Theorem</vt:lpstr>
      <vt:lpstr>The Hohenberg-Kohn Variational Theorem</vt:lpstr>
      <vt:lpstr>Kohn-Sham SCF methodology</vt:lpstr>
      <vt:lpstr>Kohn-Sham SCF methodology</vt:lpstr>
      <vt:lpstr>Kohn-Sham SCF methodology</vt:lpstr>
      <vt:lpstr>Functional form</vt:lpstr>
      <vt:lpstr>Functional form</vt:lpstr>
      <vt:lpstr>Evaluation of the energy</vt:lpstr>
      <vt:lpstr>Functional form</vt:lpstr>
      <vt:lpstr>Jacob’s ladder</vt:lpstr>
      <vt:lpstr>Generalized gradient approximation (GGA)</vt:lpstr>
      <vt:lpstr>Meta-GGA</vt:lpstr>
      <vt:lpstr>Summary of pure DFT</vt:lpstr>
      <vt:lpstr>Interactive</vt:lpstr>
      <vt:lpstr>Is DFT non-empirical?</vt:lpstr>
      <vt:lpstr>Is DFT non-empirical?</vt:lpstr>
      <vt:lpstr>Is DFT non-empirical?</vt:lpstr>
      <vt:lpstr>Is DFT non-empirical?</vt:lpstr>
      <vt:lpstr>Issues with DFT</vt:lpstr>
      <vt:lpstr>Global hybrid</vt:lpstr>
      <vt:lpstr>GH-DFT performance</vt:lpstr>
      <vt:lpstr>Scaling issue</vt:lpstr>
      <vt:lpstr>Errors in DFT</vt:lpstr>
      <vt:lpstr>Range separation</vt:lpstr>
      <vt:lpstr>Range separation</vt:lpstr>
      <vt:lpstr>Interactive</vt:lpstr>
      <vt:lpstr>Double hybrid DFT</vt:lpstr>
      <vt:lpstr>DFT and dispersion</vt:lpstr>
      <vt:lpstr>DFT and dispersion</vt:lpstr>
      <vt:lpstr>Static correlation</vt:lpstr>
      <vt:lpstr>How good is good</vt:lpstr>
      <vt:lpstr>Adiabatic connection method</vt:lpstr>
      <vt:lpstr>Adiabatic connection method</vt:lpstr>
      <vt:lpstr>An empirical way to mitigate SIE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Nick Yang</cp:lastModifiedBy>
  <cp:revision>670</cp:revision>
  <dcterms:created xsi:type="dcterms:W3CDTF">2012-11-25T05:37:01Z</dcterms:created>
  <dcterms:modified xsi:type="dcterms:W3CDTF">2023-03-19T15:04:15Z</dcterms:modified>
</cp:coreProperties>
</file>